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4"/>
  </p:notesMasterIdLst>
  <p:sldIdLst>
    <p:sldId id="256" r:id="rId2"/>
    <p:sldId id="258" r:id="rId3"/>
    <p:sldId id="259" r:id="rId4"/>
    <p:sldId id="264" r:id="rId5"/>
    <p:sldId id="260" r:id="rId6"/>
    <p:sldId id="262" r:id="rId7"/>
    <p:sldId id="266" r:id="rId8"/>
    <p:sldId id="268" r:id="rId9"/>
    <p:sldId id="267" r:id="rId10"/>
    <p:sldId id="269" r:id="rId11"/>
    <p:sldId id="280" r:id="rId12"/>
    <p:sldId id="281" r:id="rId13"/>
    <p:sldId id="272" r:id="rId14"/>
    <p:sldId id="270" r:id="rId15"/>
    <p:sldId id="271" r:id="rId16"/>
    <p:sldId id="279" r:id="rId17"/>
    <p:sldId id="277" r:id="rId18"/>
    <p:sldId id="278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77"/>
    <p:restoredTop sz="76740"/>
  </p:normalViewPr>
  <p:slideViewPr>
    <p:cSldViewPr>
      <p:cViewPr varScale="1">
        <p:scale>
          <a:sx n="70" d="100"/>
          <a:sy n="70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58604-AE28-5349-956F-6ECE6E5D3AA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0ED94-CFC3-D649-A691-9E1246193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6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EA4FB-7974-449E-9F96-4FEFF855C4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5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St</a:t>
            </a:r>
            <a:r>
              <a:rPr lang="en-US" baseline="0" dirty="0" smtClean="0"/>
              <a:t> Paul, MN - </a:t>
            </a:r>
            <a:r>
              <a:rPr lang="en-US" dirty="0" smtClean="0"/>
              <a:t>First reported sightings in 2009</a:t>
            </a:r>
          </a:p>
          <a:p>
            <a:r>
              <a:rPr lang="en-US" dirty="0" smtClean="0"/>
              <a:t>~26,000 ash in public ROW, tens of thousands more in city parks</a:t>
            </a:r>
          </a:p>
          <a:p>
            <a:r>
              <a:rPr lang="en-US" dirty="0" smtClean="0"/>
              <a:t>2015 – EAB city wide coverage went from 55-75%</a:t>
            </a:r>
          </a:p>
          <a:p>
            <a:pPr lvl="1"/>
            <a:r>
              <a:rPr lang="en-US" dirty="0" smtClean="0"/>
              <a:t>Up from 3.5% in 2010!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31B91-9C65-B641-9721-40AB6E82D2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Engaging the public – Workshops.</a:t>
            </a:r>
            <a:r>
              <a:rPr lang="en-US" baseline="0" dirty="0" smtClean="0"/>
              <a:t>  MDA encourages people to report sightings via email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0ED94-CFC3-D649-A691-9E1246193D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EA4FB-7974-449E-9F96-4FEFF855C4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help with early</a:t>
            </a:r>
            <a:r>
              <a:rPr lang="en-US" baseline="0" dirty="0" smtClean="0"/>
              <a:t> detection?   VGI!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31B91-9C65-B641-9721-40AB6E82D2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7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help with early</a:t>
            </a:r>
            <a:r>
              <a:rPr lang="en-US" baseline="0" dirty="0" smtClean="0"/>
              <a:t> detection?   VGI!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31B91-9C65-B641-9721-40AB6E82D2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4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 slide bkg_2_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362200"/>
            <a:ext cx="7772400" cy="981075"/>
          </a:xfrm>
        </p:spPr>
        <p:txBody>
          <a:bodyPr/>
          <a:lstStyle>
            <a:lvl1pPr>
              <a:defRPr sz="3600" b="0" i="0">
                <a:solidFill>
                  <a:srgbClr val="F1E405"/>
                </a:solidFill>
                <a:latin typeface=""/>
                <a:cs typeface="Futura Ligh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504950"/>
          </a:xfrm>
        </p:spPr>
        <p:txBody>
          <a:bodyPr/>
          <a:lstStyle>
            <a:lvl1pPr marL="0" indent="0" algn="ctr">
              <a:buFont typeface="Symbol" charset="0"/>
              <a:buNone/>
              <a:defRPr sz="2800" b="0" i="0">
                <a:solidFill>
                  <a:schemeClr val="bg1"/>
                </a:solidFill>
                <a:latin typeface=""/>
                <a:cs typeface="Futura Book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678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2057400"/>
            <a:ext cx="3767138" cy="3838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1063" y="2057400"/>
            <a:ext cx="3767137" cy="3838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3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767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7437"/>
            <a:ext cx="4040188" cy="3509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1767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7437"/>
            <a:ext cx="4041775" cy="3205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2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686675" cy="1195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02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09600"/>
            <a:ext cx="5111750" cy="5213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1650"/>
            <a:ext cx="3008313" cy="4051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26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36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200"/>
            <a:ext cx="5486400" cy="3883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500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46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-slide-bkg_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71525" y="381000"/>
            <a:ext cx="7686675" cy="119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1525" y="1981200"/>
            <a:ext cx="76866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0" i="0">
          <a:solidFill>
            <a:schemeClr val="tx1"/>
          </a:solidFill>
          <a:latin typeface=""/>
          <a:ea typeface="+mj-ea"/>
          <a:cs typeface="Futura Medium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10000"/>
        </a:spcBef>
        <a:spcAft>
          <a:spcPct val="20000"/>
        </a:spcAft>
        <a:buFont typeface="Symbol" charset="0"/>
        <a:buChar char=""/>
        <a:defRPr sz="2400" b="1" i="0">
          <a:solidFill>
            <a:schemeClr val="tx1"/>
          </a:solidFill>
          <a:latin typeface=""/>
          <a:ea typeface="+mn-ea"/>
          <a:cs typeface="Futura Heavy"/>
        </a:defRPr>
      </a:lvl1pPr>
      <a:lvl2pPr marL="742950" indent="-28575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Char char="&lt;"/>
        <a:defRPr sz="2200" b="0" i="0">
          <a:solidFill>
            <a:schemeClr val="tx1"/>
          </a:solidFill>
          <a:latin typeface=""/>
          <a:ea typeface="+mn-ea"/>
          <a:cs typeface="Futura Light"/>
        </a:defRPr>
      </a:lvl2pPr>
      <a:lvl3pPr marL="11430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a"/>
        <a:defRPr sz="2200" b="0" i="0">
          <a:solidFill>
            <a:schemeClr val="tx1"/>
          </a:solidFill>
          <a:latin typeface=""/>
          <a:ea typeface="+mn-ea"/>
          <a:cs typeface="Futura Light"/>
        </a:defRPr>
      </a:lvl3pPr>
      <a:lvl4pPr marL="1600200" indent="-228600" algn="l" rtl="0" eaLnBrk="1" fontAlgn="base" hangingPunct="1">
        <a:spcBef>
          <a:spcPct val="0"/>
        </a:spcBef>
        <a:spcAft>
          <a:spcPct val="20000"/>
        </a:spcAft>
        <a:buChar char="•"/>
        <a:defRPr sz="2200" b="0" i="0">
          <a:solidFill>
            <a:schemeClr val="tx1"/>
          </a:solidFill>
          <a:latin typeface=""/>
          <a:ea typeface="+mn-ea"/>
          <a:cs typeface="Futura Light"/>
        </a:defRPr>
      </a:lvl4pPr>
      <a:lvl5pPr marL="20574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 b="0" i="0">
          <a:solidFill>
            <a:schemeClr val="tx1"/>
          </a:solidFill>
          <a:latin typeface=""/>
          <a:ea typeface="+mn-ea"/>
          <a:cs typeface="Futura Light"/>
        </a:defRPr>
      </a:lvl5pPr>
      <a:lvl6pPr marL="25146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Integrating Crowdsourcing and GIS to Slow the Spread of the Emerald Ash Borer in Minnesota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Caleb Mackey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886700" cy="748145"/>
          </a:xfrm>
        </p:spPr>
        <p:txBody>
          <a:bodyPr/>
          <a:lstStyle/>
          <a:p>
            <a:r>
              <a:rPr lang="en-US" b="1" dirty="0" smtClean="0"/>
              <a:t>Application Development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iOS </a:t>
            </a:r>
          </a:p>
          <a:p>
            <a:pPr lvl="1"/>
            <a:r>
              <a:rPr lang="en-US" dirty="0" smtClean="0"/>
              <a:t>Built with Swift programming language and the </a:t>
            </a:r>
            <a:r>
              <a:rPr lang="en-US" dirty="0" err="1" smtClean="0"/>
              <a:t>Xcode</a:t>
            </a:r>
            <a:r>
              <a:rPr lang="en-US" dirty="0" smtClean="0"/>
              <a:t> Integrated Development Environment (IDE)</a:t>
            </a:r>
          </a:p>
          <a:p>
            <a:r>
              <a:rPr lang="en-US" dirty="0" smtClean="0"/>
              <a:t>Android </a:t>
            </a:r>
            <a:endParaRPr lang="en-US" dirty="0" smtClean="0"/>
          </a:p>
          <a:p>
            <a:pPr lvl="1"/>
            <a:r>
              <a:rPr lang="en-US" dirty="0" smtClean="0"/>
              <a:t>Built with the Java programming language and Android Studio IDE.</a:t>
            </a:r>
          </a:p>
          <a:p>
            <a:r>
              <a:rPr lang="en-US" dirty="0" smtClean="0"/>
              <a:t>Both apps require special user permissions:</a:t>
            </a:r>
          </a:p>
          <a:p>
            <a:pPr lvl="1"/>
            <a:r>
              <a:rPr lang="en-US" dirty="0" smtClean="0"/>
              <a:t>Camera / media access</a:t>
            </a:r>
          </a:p>
          <a:p>
            <a:pPr lvl="1"/>
            <a:r>
              <a:rPr lang="en-US" dirty="0" smtClean="0"/>
              <a:t>GPS (location services)</a:t>
            </a:r>
          </a:p>
          <a:p>
            <a:pPr lvl="1"/>
            <a:r>
              <a:rPr lang="en-US" dirty="0" smtClean="0"/>
              <a:t>Internet access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4191000"/>
            <a:ext cx="16764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4210050"/>
            <a:ext cx="1673352" cy="16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10" y="117599"/>
            <a:ext cx="7886700" cy="723683"/>
          </a:xfrm>
        </p:spPr>
        <p:txBody>
          <a:bodyPr/>
          <a:lstStyle/>
          <a:p>
            <a:r>
              <a:rPr lang="en-US" b="1" dirty="0" smtClean="0"/>
              <a:t>VGI – “Humans as Sensors”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46" y="990600"/>
            <a:ext cx="8762338" cy="3759886"/>
          </a:xfrm>
        </p:spPr>
        <p:txBody>
          <a:bodyPr>
            <a:normAutofit/>
          </a:bodyPr>
          <a:lstStyle/>
          <a:p>
            <a:r>
              <a:rPr lang="en-US" b="0" dirty="0" smtClean="0"/>
              <a:t>Citizens using technology to record geographic data</a:t>
            </a:r>
            <a:endParaRPr lang="en-US" b="0" dirty="0"/>
          </a:p>
          <a:p>
            <a:r>
              <a:rPr lang="en-US" b="0" dirty="0"/>
              <a:t>The MDA is encouraging VGI to help with early detection</a:t>
            </a:r>
          </a:p>
          <a:p>
            <a:r>
              <a:rPr lang="en-US" b="0" dirty="0"/>
              <a:t>Web GIS can be used to facilitate </a:t>
            </a:r>
            <a:r>
              <a:rPr lang="en-US" b="0" dirty="0" smtClean="0"/>
              <a:t>VGI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514600"/>
            <a:ext cx="1934155" cy="3561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97" y="2971800"/>
            <a:ext cx="6226353" cy="2859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47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10" y="117599"/>
            <a:ext cx="5406390" cy="723683"/>
          </a:xfrm>
        </p:spPr>
        <p:txBody>
          <a:bodyPr/>
          <a:lstStyle/>
          <a:p>
            <a:r>
              <a:rPr lang="en-US" b="1" dirty="0" smtClean="0"/>
              <a:t>Alert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46" y="990600"/>
            <a:ext cx="8762338" cy="3759886"/>
          </a:xfrm>
        </p:spPr>
        <p:txBody>
          <a:bodyPr>
            <a:normAutofit/>
          </a:bodyPr>
          <a:lstStyle/>
          <a:p>
            <a:r>
              <a:rPr lang="en-US" dirty="0"/>
              <a:t>Push notification</a:t>
            </a:r>
          </a:p>
          <a:p>
            <a:r>
              <a:rPr lang="en-US" dirty="0" smtClean="0"/>
              <a:t>Email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4470400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28" y="-27432"/>
            <a:ext cx="4083610" cy="65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0" y="2743200"/>
            <a:ext cx="3666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090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2" y="0"/>
            <a:ext cx="7686675" cy="914400"/>
          </a:xfrm>
        </p:spPr>
        <p:txBody>
          <a:bodyPr/>
          <a:lstStyle/>
          <a:p>
            <a:r>
              <a:rPr lang="en-US" b="1" dirty="0" smtClean="0"/>
              <a:t>Results and Discussion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5344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Identified the challenges associated with EAB </a:t>
            </a:r>
            <a:r>
              <a:rPr lang="en-US" b="0" dirty="0" smtClean="0"/>
              <a:t>reporting in </a:t>
            </a:r>
            <a:r>
              <a:rPr lang="en-US" b="0" dirty="0" smtClean="0"/>
              <a:t>the State of Minnesota </a:t>
            </a:r>
          </a:p>
          <a:p>
            <a:r>
              <a:rPr lang="en-US" b="0" dirty="0" smtClean="0"/>
              <a:t>Successfully designed and developed EAB Tracker APP for </a:t>
            </a:r>
            <a:r>
              <a:rPr lang="en-US" b="0" dirty="0" smtClean="0"/>
              <a:t>iOS </a:t>
            </a:r>
            <a:r>
              <a:rPr lang="en-US" b="0" dirty="0" smtClean="0"/>
              <a:t>and </a:t>
            </a:r>
            <a:r>
              <a:rPr lang="en-US" b="0" dirty="0" smtClean="0"/>
              <a:t>Android </a:t>
            </a:r>
            <a:r>
              <a:rPr lang="en-US" b="0" dirty="0" smtClean="0"/>
              <a:t>platforms.</a:t>
            </a:r>
          </a:p>
          <a:p>
            <a:r>
              <a:rPr lang="en-US" b="0" dirty="0" smtClean="0"/>
              <a:t>The user friendly interface of these applications </a:t>
            </a:r>
            <a:r>
              <a:rPr lang="en-US" b="0" dirty="0" smtClean="0"/>
              <a:t>can help enhance </a:t>
            </a:r>
            <a:r>
              <a:rPr lang="en-US" b="0" dirty="0" smtClean="0"/>
              <a:t>public participation.</a:t>
            </a:r>
          </a:p>
          <a:p>
            <a:r>
              <a:rPr lang="en-US" b="0" dirty="0" smtClean="0"/>
              <a:t>The mobile applications </a:t>
            </a:r>
            <a:r>
              <a:rPr lang="en-US" b="0" dirty="0" smtClean="0"/>
              <a:t>promote </a:t>
            </a:r>
            <a:r>
              <a:rPr lang="en-US" b="0" dirty="0"/>
              <a:t>VGI </a:t>
            </a:r>
            <a:r>
              <a:rPr lang="en-US" b="0" dirty="0" smtClean="0"/>
              <a:t>and could </a:t>
            </a:r>
            <a:r>
              <a:rPr lang="en-US" b="0" dirty="0" smtClean="0"/>
              <a:t>help MDA </a:t>
            </a:r>
            <a:r>
              <a:rPr lang="en-US" b="0" dirty="0"/>
              <a:t>find more </a:t>
            </a:r>
            <a:r>
              <a:rPr lang="en-US" b="0" dirty="0" smtClean="0"/>
              <a:t>infestations quickly without investing much time.</a:t>
            </a:r>
            <a:endParaRPr lang="en-US" b="0" dirty="0"/>
          </a:p>
          <a:p>
            <a:r>
              <a:rPr lang="en-US" b="0" dirty="0"/>
              <a:t>The </a:t>
            </a:r>
            <a:r>
              <a:rPr lang="en-US" b="0" dirty="0" smtClean="0"/>
              <a:t>apps </a:t>
            </a:r>
            <a:r>
              <a:rPr lang="en-US" b="0" dirty="0" smtClean="0"/>
              <a:t>can</a:t>
            </a:r>
            <a:r>
              <a:rPr lang="en-US" b="0" dirty="0" smtClean="0"/>
              <a:t> </a:t>
            </a:r>
            <a:r>
              <a:rPr lang="en-US" b="0" dirty="0"/>
              <a:t>assist in early detection so the MDA can institute quarantines and start </a:t>
            </a:r>
            <a:r>
              <a:rPr lang="en-US" b="0" dirty="0" smtClean="0"/>
              <a:t>mitigation.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944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MDA has too much ground to cover, they need volunteers to report sightings.</a:t>
            </a:r>
            <a:endParaRPr lang="en-US" b="0" dirty="0"/>
          </a:p>
          <a:p>
            <a:r>
              <a:rPr lang="en-US" sz="2600" b="0" dirty="0" smtClean="0"/>
              <a:t>Created </a:t>
            </a:r>
            <a:r>
              <a:rPr lang="en-US" sz="2600" b="0" dirty="0" smtClean="0"/>
              <a:t>prototype apps </a:t>
            </a:r>
            <a:r>
              <a:rPr lang="en-US" sz="2600" b="0" dirty="0" smtClean="0"/>
              <a:t>that </a:t>
            </a:r>
            <a:r>
              <a:rPr lang="en-US" sz="2600" b="0" dirty="0"/>
              <a:t>can successfully report EAB </a:t>
            </a:r>
            <a:r>
              <a:rPr lang="en-US" sz="2600" b="0" dirty="0" smtClean="0"/>
              <a:t>sightings.</a:t>
            </a:r>
            <a:endParaRPr lang="en-US" sz="2600" b="0" dirty="0"/>
          </a:p>
          <a:p>
            <a:r>
              <a:rPr lang="en-US" sz="2600" b="0" dirty="0"/>
              <a:t>Can help in early detection</a:t>
            </a:r>
          </a:p>
          <a:p>
            <a:pPr lvl="1"/>
            <a:r>
              <a:rPr lang="en-US" sz="2400" dirty="0"/>
              <a:t>MDA can act quickly to gain control over the local population before it spreads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838200" y="228600"/>
            <a:ext cx="7202456" cy="59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0" i="0">
                <a:solidFill>
                  <a:schemeClr val="tx1"/>
                </a:solidFill>
                <a:latin typeface=""/>
                <a:ea typeface="+mj-ea"/>
                <a:cs typeface="Futura Medium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b="1" kern="0" dirty="0"/>
              <a:t>C</a:t>
            </a:r>
            <a:r>
              <a:rPr lang="en-US" b="1" kern="0" dirty="0" smtClean="0"/>
              <a:t>onclusion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3221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76388"/>
            <a:ext cx="8686799" cy="4291012"/>
          </a:xfrm>
        </p:spPr>
        <p:txBody>
          <a:bodyPr/>
          <a:lstStyle/>
          <a:p>
            <a:r>
              <a:rPr lang="en-US" sz="2600" b="0" dirty="0"/>
              <a:t>The biggest challenge will be getting people to use the app.</a:t>
            </a:r>
          </a:p>
          <a:p>
            <a:pPr lvl="1"/>
            <a:r>
              <a:rPr lang="en-US" sz="2400" dirty="0"/>
              <a:t>How to get the word out?</a:t>
            </a:r>
          </a:p>
          <a:p>
            <a:pPr lvl="1"/>
            <a:r>
              <a:rPr lang="en-US" sz="2400" dirty="0"/>
              <a:t>How to educate people that this is an important issue and they can help?</a:t>
            </a:r>
          </a:p>
          <a:p>
            <a:r>
              <a:rPr lang="en-US" sz="2600" b="0" dirty="0" smtClean="0"/>
              <a:t>Add offline capabilities </a:t>
            </a:r>
          </a:p>
          <a:p>
            <a:r>
              <a:rPr lang="en-US" sz="2600" b="0" dirty="0" smtClean="0"/>
              <a:t>Add push notifications</a:t>
            </a:r>
          </a:p>
          <a:p>
            <a:r>
              <a:rPr lang="en-US" sz="2600" b="0" dirty="0" smtClean="0"/>
              <a:t>Beta testing for usability and design of app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81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9455" y="3200400"/>
            <a:ext cx="54708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/>
              <a:t>Thank You!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7474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"/>
            <a:ext cx="684466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39" y="857250"/>
            <a:ext cx="313246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52" y="934587"/>
            <a:ext cx="319878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5" y="934587"/>
            <a:ext cx="3192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8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68" y="74872"/>
            <a:ext cx="7140119" cy="786926"/>
          </a:xfrm>
        </p:spPr>
        <p:txBody>
          <a:bodyPr/>
          <a:lstStyle/>
          <a:p>
            <a:r>
              <a:rPr lang="en-US" b="1" dirty="0"/>
              <a:t>Emerald Ash </a:t>
            </a:r>
            <a:r>
              <a:rPr lang="en-US" b="1" dirty="0" smtClean="0"/>
              <a:t>Borer (EAB)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4" y="906969"/>
            <a:ext cx="6107929" cy="3456385"/>
          </a:xfrm>
        </p:spPr>
        <p:txBody>
          <a:bodyPr>
            <a:normAutofit/>
          </a:bodyPr>
          <a:lstStyle/>
          <a:p>
            <a:r>
              <a:rPr lang="en-US" b="0" dirty="0"/>
              <a:t>Invasive beetle from Asia</a:t>
            </a:r>
          </a:p>
          <a:p>
            <a:r>
              <a:rPr lang="en-US" b="0" dirty="0"/>
              <a:t>1-2 Year life cycle</a:t>
            </a:r>
          </a:p>
          <a:p>
            <a:r>
              <a:rPr lang="en-US" b="0" dirty="0"/>
              <a:t>Larvae eat through the inner tissue of ash trees </a:t>
            </a:r>
          </a:p>
          <a:p>
            <a:r>
              <a:rPr lang="en-US" b="0" dirty="0"/>
              <a:t>Killed hundreds of millions of Ash trees in North America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40" y="3542206"/>
            <a:ext cx="2716188" cy="262252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775948" y="194373"/>
            <a:ext cx="4270320" cy="5367201"/>
            <a:chOff x="9057165" y="0"/>
            <a:chExt cx="4111409" cy="58526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8317"/>
            <a:stretch/>
          </p:blipFill>
          <p:spPr>
            <a:xfrm rot="16200000">
              <a:off x="8195085" y="879179"/>
              <a:ext cx="5852667" cy="409431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9184258" y="778160"/>
              <a:ext cx="2961735" cy="154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52626" y="5318513"/>
              <a:ext cx="2961735" cy="154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9468495" y="785893"/>
              <a:ext cx="26313" cy="20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057165" y="2874574"/>
              <a:ext cx="854757" cy="433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10mm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9442182" y="3293683"/>
              <a:ext cx="26313" cy="20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1327796" y="5483127"/>
              <a:ext cx="786565" cy="63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442182" y="5489525"/>
              <a:ext cx="10091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532266" y="5269256"/>
              <a:ext cx="788394" cy="433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2 mm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9440991" y="5333979"/>
              <a:ext cx="0" cy="3250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1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0" y="857250"/>
            <a:ext cx="313246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31" y="857250"/>
            <a:ext cx="319251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85" y="857250"/>
            <a:ext cx="3192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025"/>
            <a:ext cx="3192518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48" y="962025"/>
            <a:ext cx="319251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96" y="1082386"/>
            <a:ext cx="3192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271" y="857250"/>
            <a:ext cx="313246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1" y="857250"/>
            <a:ext cx="3132461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86" y="857250"/>
            <a:ext cx="3192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52" y="228600"/>
            <a:ext cx="2559374" cy="1504733"/>
          </a:xfrm>
        </p:spPr>
        <p:txBody>
          <a:bodyPr/>
          <a:lstStyle/>
          <a:p>
            <a:r>
              <a:rPr lang="en-US" sz="2800" b="1" dirty="0" smtClean="0"/>
              <a:t>EAB Distribution in Minnesota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2653"/>
            <a:ext cx="5864353" cy="594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1" y="2590800"/>
            <a:ext cx="2804485" cy="2875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74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4" y="0"/>
            <a:ext cx="7686675" cy="1195388"/>
          </a:xfrm>
        </p:spPr>
        <p:txBody>
          <a:bodyPr/>
          <a:lstStyle/>
          <a:p>
            <a:r>
              <a:rPr lang="en-US" b="1" dirty="0" smtClean="0"/>
              <a:t>Motivation and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5388"/>
            <a:ext cx="8534399" cy="4443412"/>
          </a:xfrm>
        </p:spPr>
        <p:txBody>
          <a:bodyPr/>
          <a:lstStyle/>
          <a:p>
            <a:r>
              <a:rPr lang="en-US" b="1" dirty="0" smtClean="0"/>
              <a:t>The EAB is spreading rapidly in MN</a:t>
            </a:r>
          </a:p>
          <a:p>
            <a:pPr lvl="1"/>
            <a:r>
              <a:rPr lang="en-US" sz="2400" dirty="0" smtClean="0"/>
              <a:t>Early </a:t>
            </a:r>
            <a:r>
              <a:rPr lang="en-US" sz="2400" dirty="0"/>
              <a:t>Detection is </a:t>
            </a:r>
            <a:r>
              <a:rPr lang="en-US" sz="2400" i="1" dirty="0"/>
              <a:t>extremely</a:t>
            </a:r>
            <a:r>
              <a:rPr lang="en-US" sz="2400" dirty="0"/>
              <a:t> important to slowing their spread</a:t>
            </a:r>
            <a:r>
              <a:rPr lang="en-US" sz="2400" dirty="0" smtClean="0"/>
              <a:t>!  What can I do to help?</a:t>
            </a:r>
          </a:p>
          <a:p>
            <a:r>
              <a:rPr lang="en-US" dirty="0" smtClean="0"/>
              <a:t>Objectives</a:t>
            </a:r>
          </a:p>
          <a:p>
            <a:pPr lvl="1"/>
            <a:r>
              <a:rPr lang="en-US" sz="2400" dirty="0" smtClean="0"/>
              <a:t>Evaluate current practices </a:t>
            </a:r>
            <a:r>
              <a:rPr lang="en-US" sz="2400" dirty="0"/>
              <a:t>and </a:t>
            </a:r>
            <a:r>
              <a:rPr lang="en-US" sz="2400" dirty="0" smtClean="0"/>
              <a:t>challenges of EAB Detection in MN</a:t>
            </a:r>
          </a:p>
          <a:p>
            <a:pPr lvl="1"/>
            <a:r>
              <a:rPr lang="en-US" sz="2400" dirty="0" smtClean="0"/>
              <a:t>Technology </a:t>
            </a:r>
            <a:r>
              <a:rPr lang="en-US" sz="2400" dirty="0" smtClean="0"/>
              <a:t>assessment </a:t>
            </a:r>
            <a:r>
              <a:rPr lang="en-US" sz="2400" dirty="0" smtClean="0"/>
              <a:t>and EAB Tracker </a:t>
            </a:r>
            <a:r>
              <a:rPr lang="en-US" sz="2400" dirty="0" smtClean="0"/>
              <a:t>App </a:t>
            </a:r>
            <a:r>
              <a:rPr lang="en-US" sz="2400" dirty="0" smtClean="0"/>
              <a:t>Design for </a:t>
            </a:r>
            <a:r>
              <a:rPr lang="en-US" sz="2400" dirty="0" smtClean="0"/>
              <a:t>reporting </a:t>
            </a:r>
            <a:r>
              <a:rPr lang="en-US" sz="2400" dirty="0" smtClean="0"/>
              <a:t>sightings.</a:t>
            </a:r>
          </a:p>
          <a:p>
            <a:pPr lvl="1"/>
            <a:r>
              <a:rPr lang="en-US" sz="2400" dirty="0" smtClean="0"/>
              <a:t>Improve early detection and alert mechanisms related to tracking and mitigation of EAB </a:t>
            </a:r>
            <a:r>
              <a:rPr lang="en-US" sz="2400" dirty="0" smtClean="0"/>
              <a:t>infestations.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545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886700" cy="661338"/>
          </a:xfrm>
        </p:spPr>
        <p:txBody>
          <a:bodyPr/>
          <a:lstStyle/>
          <a:p>
            <a:r>
              <a:rPr lang="en-US" b="1" dirty="0" smtClean="0"/>
              <a:t>Detection of </a:t>
            </a:r>
            <a:r>
              <a:rPr lang="en-US" b="1" dirty="0" smtClean="0"/>
              <a:t>the EAB in Minnesota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80249"/>
            <a:ext cx="8054685" cy="2920999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The Minnesota Department of Agriculture (MDA) is the lead agency in Minnesota for monitoring the movements of the EAB.</a:t>
            </a:r>
          </a:p>
          <a:p>
            <a:r>
              <a:rPr lang="en-US" b="0" dirty="0" smtClean="0"/>
              <a:t>Monitor Purple </a:t>
            </a:r>
            <a:r>
              <a:rPr lang="en-US" b="0" dirty="0"/>
              <a:t>Prism Traps</a:t>
            </a:r>
          </a:p>
          <a:p>
            <a:r>
              <a:rPr lang="en-US" b="0" dirty="0"/>
              <a:t>Field inspections in high risk areas </a:t>
            </a:r>
          </a:p>
          <a:p>
            <a:pPr lvl="1"/>
            <a:r>
              <a:rPr lang="en-US" sz="2400" dirty="0"/>
              <a:t>Rely on visual cues of EAB </a:t>
            </a:r>
            <a:r>
              <a:rPr lang="en-US" sz="2400" dirty="0" smtClean="0"/>
              <a:t>Attacks</a:t>
            </a:r>
          </a:p>
          <a:p>
            <a:r>
              <a:rPr lang="en-US" sz="2600" b="0" dirty="0" smtClean="0"/>
              <a:t>Engage </a:t>
            </a:r>
            <a:r>
              <a:rPr lang="en-US" sz="2600" b="0" dirty="0" smtClean="0"/>
              <a:t>the public</a:t>
            </a:r>
            <a:endParaRPr lang="en-US" sz="2600" b="0" dirty="0"/>
          </a:p>
          <a:p>
            <a:pPr lvl="1"/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701248"/>
            <a:ext cx="3581400" cy="2387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28800"/>
            <a:ext cx="3124200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57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72" y="15240"/>
            <a:ext cx="8326498" cy="786926"/>
          </a:xfrm>
        </p:spPr>
        <p:txBody>
          <a:bodyPr>
            <a:normAutofit/>
          </a:bodyPr>
          <a:lstStyle/>
          <a:p>
            <a:r>
              <a:rPr lang="en-US" b="1" dirty="0" smtClean="0"/>
              <a:t>Reaction to Infestations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72" y="914400"/>
            <a:ext cx="8255577" cy="3429000"/>
          </a:xfrm>
        </p:spPr>
        <p:txBody>
          <a:bodyPr>
            <a:normAutofit/>
          </a:bodyPr>
          <a:lstStyle/>
          <a:p>
            <a:r>
              <a:rPr lang="en-US" dirty="0"/>
              <a:t>Quarantines issued in response to new sightings</a:t>
            </a:r>
          </a:p>
          <a:p>
            <a:pPr lvl="1"/>
            <a:r>
              <a:rPr lang="en-US" sz="2400" dirty="0"/>
              <a:t>No firewood can be moved outside of </a:t>
            </a:r>
            <a:r>
              <a:rPr lang="en-US" sz="2400" dirty="0" smtClean="0"/>
              <a:t>quarantine</a:t>
            </a:r>
          </a:p>
          <a:p>
            <a:pPr lvl="1"/>
            <a:r>
              <a:rPr lang="en-US" sz="2400" dirty="0" smtClean="0"/>
              <a:t>Typically done at the county level</a:t>
            </a:r>
            <a:endParaRPr lang="en-US" sz="2400" dirty="0"/>
          </a:p>
          <a:p>
            <a:r>
              <a:rPr lang="en-US" dirty="0"/>
              <a:t>When a county is quarantined, the MDA will begin mitigation planning</a:t>
            </a:r>
          </a:p>
          <a:p>
            <a:pPr lvl="1"/>
            <a:r>
              <a:rPr lang="en-US" sz="2400" dirty="0"/>
              <a:t>Bio controls </a:t>
            </a:r>
            <a:endParaRPr lang="en-US" sz="2400" dirty="0" smtClean="0"/>
          </a:p>
          <a:p>
            <a:pPr lvl="1"/>
            <a:r>
              <a:rPr lang="en-US" sz="2400" dirty="0" smtClean="0"/>
              <a:t>Insecticides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11" y="3022600"/>
            <a:ext cx="1854638" cy="177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323" y="3779046"/>
            <a:ext cx="3048000" cy="227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72746"/>
            <a:ext cx="3048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58150" cy="1272887"/>
          </a:xfrm>
        </p:spPr>
        <p:txBody>
          <a:bodyPr/>
          <a:lstStyle/>
          <a:p>
            <a:r>
              <a:rPr lang="en-US" b="1" dirty="0" smtClean="0"/>
              <a:t>Technology </a:t>
            </a:r>
            <a:r>
              <a:rPr lang="en-US" b="1" dirty="0" smtClean="0"/>
              <a:t>Assessment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4876800"/>
          </a:xfrm>
        </p:spPr>
        <p:txBody>
          <a:bodyPr>
            <a:normAutofit/>
          </a:bodyPr>
          <a:lstStyle/>
          <a:p>
            <a:r>
              <a:rPr lang="en-US" dirty="0"/>
              <a:t>My Solution: Develop a </a:t>
            </a:r>
            <a:r>
              <a:rPr lang="en-US" dirty="0" smtClean="0"/>
              <a:t>native mobile </a:t>
            </a:r>
            <a:r>
              <a:rPr lang="en-US" dirty="0"/>
              <a:t>application</a:t>
            </a:r>
          </a:p>
          <a:p>
            <a:pPr lvl="1"/>
            <a:r>
              <a:rPr lang="en-US" sz="2400" dirty="0"/>
              <a:t>Target Platforms?</a:t>
            </a:r>
          </a:p>
          <a:p>
            <a:pPr lvl="2"/>
            <a:r>
              <a:rPr lang="en-US" sz="2400" dirty="0" smtClean="0"/>
              <a:t>Android:  ~</a:t>
            </a:r>
            <a:r>
              <a:rPr lang="en-US" sz="2400" dirty="0"/>
              <a:t>71% market share</a:t>
            </a:r>
          </a:p>
          <a:p>
            <a:pPr lvl="2"/>
            <a:r>
              <a:rPr lang="en-US" sz="2400" dirty="0" smtClean="0"/>
              <a:t>iOS:  ~23</a:t>
            </a:r>
            <a:r>
              <a:rPr lang="en-US" sz="2400" dirty="0"/>
              <a:t>% market share</a:t>
            </a:r>
          </a:p>
          <a:p>
            <a:pPr lvl="1"/>
            <a:r>
              <a:rPr lang="en-US" sz="2400" dirty="0"/>
              <a:t>Why Native Application over Web application?</a:t>
            </a:r>
          </a:p>
          <a:p>
            <a:pPr lvl="2"/>
            <a:r>
              <a:rPr lang="en-US" sz="2400" dirty="0"/>
              <a:t>Better performance</a:t>
            </a:r>
          </a:p>
          <a:p>
            <a:pPr lvl="2"/>
            <a:r>
              <a:rPr lang="en-US" sz="2400" dirty="0"/>
              <a:t>Full access to device capabilities</a:t>
            </a:r>
          </a:p>
          <a:p>
            <a:pPr lvl="2"/>
            <a:r>
              <a:rPr lang="en-US" sz="2400" dirty="0"/>
              <a:t>Push notifications, device sensors, local storage</a:t>
            </a:r>
          </a:p>
          <a:p>
            <a:pPr lvl="2"/>
            <a:r>
              <a:rPr lang="en-US" sz="2400" dirty="0"/>
              <a:t>Does not require having a web server (web app must be hosted from somewhere)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10" y="15240"/>
            <a:ext cx="7886700" cy="676925"/>
          </a:xfrm>
        </p:spPr>
        <p:txBody>
          <a:bodyPr/>
          <a:lstStyle/>
          <a:p>
            <a:r>
              <a:rPr lang="en-US" b="1" dirty="0" smtClean="0"/>
              <a:t>Application 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6868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Goals </a:t>
            </a:r>
            <a:r>
              <a:rPr lang="en-US" sz="2800" dirty="0" smtClean="0"/>
              <a:t>of EAB Tracker</a:t>
            </a:r>
            <a:endParaRPr lang="en-US" sz="2600" dirty="0" smtClean="0"/>
          </a:p>
          <a:p>
            <a:pPr marL="385763" indent="-385763">
              <a:buFont typeface="+mj-lt"/>
              <a:buAutoNum type="arabicPeriod"/>
            </a:pPr>
            <a:r>
              <a:rPr lang="en-US" b="0" dirty="0" smtClean="0"/>
              <a:t>Allow </a:t>
            </a:r>
            <a:r>
              <a:rPr lang="en-US" b="0" dirty="0"/>
              <a:t>user to report sighting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Provide a simple identification guide for EAB and Ash trees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 smtClean="0"/>
              <a:t>Map that shows MDA </a:t>
            </a:r>
            <a:r>
              <a:rPr lang="en-US" b="0" dirty="0"/>
              <a:t>EAB GIS data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Automatically generate an email to send to the MDA’s “Arrest The Pest” email account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Send push notifications </a:t>
            </a:r>
            <a:r>
              <a:rPr lang="en-US" b="0" dirty="0" smtClean="0"/>
              <a:t>when </a:t>
            </a:r>
            <a:r>
              <a:rPr lang="en-US" b="0" dirty="0"/>
              <a:t>new sightings are </a:t>
            </a:r>
            <a:r>
              <a:rPr lang="en-US" b="0" dirty="0" smtClean="0"/>
              <a:t>reported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 smtClean="0"/>
              <a:t>Add </a:t>
            </a:r>
            <a:r>
              <a:rPr lang="en-US" b="0" dirty="0"/>
              <a:t>authentication so the MDA can login to edit data </a:t>
            </a:r>
          </a:p>
          <a:p>
            <a:pPr marL="385763" indent="-385763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353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"/>
            <a:ext cx="8702387" cy="761999"/>
          </a:xfrm>
        </p:spPr>
        <p:txBody>
          <a:bodyPr>
            <a:normAutofit/>
          </a:bodyPr>
          <a:lstStyle/>
          <a:p>
            <a:r>
              <a:rPr lang="en-US" b="1" dirty="0"/>
              <a:t>Application </a:t>
            </a:r>
            <a:r>
              <a:rPr lang="en-US" b="1" dirty="0" smtClean="0"/>
              <a:t>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44993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and Software</a:t>
            </a:r>
          </a:p>
          <a:p>
            <a:r>
              <a:rPr lang="en-US" b="0" dirty="0" smtClean="0"/>
              <a:t>Sightings were published as a hosted Feature Service in ArcGIS </a:t>
            </a:r>
            <a:r>
              <a:rPr lang="en-US" b="0" dirty="0" smtClean="0"/>
              <a:t>Online for data collection.</a:t>
            </a:r>
            <a:endParaRPr lang="en-US" b="0" dirty="0" smtClean="0"/>
          </a:p>
          <a:p>
            <a:r>
              <a:rPr lang="en-US" b="0" dirty="0" smtClean="0"/>
              <a:t>MDA EAB REST Endpoints used in app (from ArcGIS Online)</a:t>
            </a:r>
          </a:p>
          <a:p>
            <a:r>
              <a:rPr lang="en-US" b="0" dirty="0" smtClean="0"/>
              <a:t>The </a:t>
            </a:r>
            <a:r>
              <a:rPr lang="en-US" dirty="0" smtClean="0"/>
              <a:t>ArcGIS Runtime Software Development Kits</a:t>
            </a:r>
            <a:r>
              <a:rPr lang="en-US" b="0" dirty="0" smtClean="0"/>
              <a:t> (SDKs) for iOS and Android</a:t>
            </a:r>
          </a:p>
          <a:p>
            <a:pPr lvl="1"/>
            <a:r>
              <a:rPr lang="en-US" sz="2400" dirty="0" smtClean="0"/>
              <a:t>Exposes ArcGIS functionality it native apps</a:t>
            </a:r>
          </a:p>
        </p:txBody>
      </p:sp>
    </p:spTree>
    <p:extLst>
      <p:ext uri="{BB962C8B-B14F-4D97-AF65-F5344CB8AC3E}">
        <p14:creationId xmlns:p14="http://schemas.microsoft.com/office/powerpoint/2010/main" val="1256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NSU_master_11-13">
  <a:themeElements>
    <a:clrScheme name="">
      <a:dk1>
        <a:srgbClr val="3F0058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34004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MNSU-master-11-13pc</Template>
  <TotalTime>1740</TotalTime>
  <Words>732</Words>
  <Application>Microsoft Macintosh PowerPoint</Application>
  <PresentationFormat>On-screen Show (4:3)</PresentationFormat>
  <Paragraphs>104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Calibri</vt:lpstr>
      <vt:lpstr>Futura Book</vt:lpstr>
      <vt:lpstr>Futura Heavy</vt:lpstr>
      <vt:lpstr>Futura Light</vt:lpstr>
      <vt:lpstr>Futura Medium</vt:lpstr>
      <vt:lpstr>Osaka</vt:lpstr>
      <vt:lpstr>Symbol</vt:lpstr>
      <vt:lpstr>Webdings</vt:lpstr>
      <vt:lpstr>ヒラギノ角ゴ Pro W3</vt:lpstr>
      <vt:lpstr>Arial</vt:lpstr>
      <vt:lpstr>MNSU_master_11-13</vt:lpstr>
      <vt:lpstr>Integrating Crowdsourcing and GIS to Slow the Spread of the Emerald Ash Borer in Minnesota</vt:lpstr>
      <vt:lpstr>Emerald Ash Borer (EAB)</vt:lpstr>
      <vt:lpstr>EAB Distribution in Minnesota</vt:lpstr>
      <vt:lpstr>Motivation and Objectives</vt:lpstr>
      <vt:lpstr>Detection of the EAB in Minnesota</vt:lpstr>
      <vt:lpstr>Reaction to Infestations</vt:lpstr>
      <vt:lpstr>Technology Assessment</vt:lpstr>
      <vt:lpstr>Application Design</vt:lpstr>
      <vt:lpstr>Application Design</vt:lpstr>
      <vt:lpstr>Application Development</vt:lpstr>
      <vt:lpstr>VGI – “Humans as Sensors”</vt:lpstr>
      <vt:lpstr>Alert system</vt:lpstr>
      <vt:lpstr>PowerPoint Presentation</vt:lpstr>
      <vt:lpstr>Results and Discussion</vt:lpstr>
      <vt:lpstr>PowerPoint Presentation</vt:lpstr>
      <vt:lpstr>Future Work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 Mackey</dc:creator>
  <cp:lastModifiedBy>Caleb Mackey</cp:lastModifiedBy>
  <cp:revision>81</cp:revision>
  <dcterms:created xsi:type="dcterms:W3CDTF">2016-10-20T01:12:08Z</dcterms:created>
  <dcterms:modified xsi:type="dcterms:W3CDTF">2016-10-25T03:46:45Z</dcterms:modified>
</cp:coreProperties>
</file>